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58" r:id="rId4"/>
    <p:sldId id="262" r:id="rId5"/>
    <p:sldId id="278" r:id="rId6"/>
    <p:sldId id="279" r:id="rId7"/>
    <p:sldId id="277" r:id="rId8"/>
    <p:sldId id="273" r:id="rId9"/>
    <p:sldId id="275" r:id="rId10"/>
    <p:sldId id="274" r:id="rId11"/>
    <p:sldId id="259" r:id="rId12"/>
    <p:sldId id="276" r:id="rId13"/>
    <p:sldId id="266" r:id="rId14"/>
    <p:sldId id="287" r:id="rId15"/>
    <p:sldId id="288" r:id="rId16"/>
    <p:sldId id="290" r:id="rId17"/>
    <p:sldId id="293" r:id="rId18"/>
    <p:sldId id="291" r:id="rId19"/>
    <p:sldId id="283" r:id="rId20"/>
    <p:sldId id="292" r:id="rId21"/>
    <p:sldId id="294" r:id="rId22"/>
    <p:sldId id="28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oPtIN4lQYaK719XrZTAzWQ==" hashData="SaEZ5dNzr5FN9v7Swas+bCSC2Gx8rh95mgYKgz56Gcatjkbr0DSBUUcsW6z4Xy8q4pfGMZts4voPSrxj+ZmMD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6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6C175D-DFBC-4F76-9092-849C5CF497E5}" type="doc">
      <dgm:prSet loTypeId="urn:microsoft.com/office/officeart/2005/8/layout/chevron2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A24D300-B607-41AD-9B2E-7BE81820902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3508F7E7-3A55-4853-A743-E27B5D39FE18}" type="parTrans" cxnId="{3EDBC59D-CC43-4E11-B403-4B6CDFDBF5E2}">
      <dgm:prSet/>
      <dgm:spPr/>
      <dgm:t>
        <a:bodyPr/>
        <a:lstStyle/>
        <a:p>
          <a:endParaRPr lang="en-US"/>
        </a:p>
      </dgm:t>
    </dgm:pt>
    <dgm:pt modelId="{3E1A0698-EE60-442B-BD8A-AEE61B9065EF}" type="sibTrans" cxnId="{3EDBC59D-CC43-4E11-B403-4B6CDFDBF5E2}">
      <dgm:prSet/>
      <dgm:spPr/>
      <dgm:t>
        <a:bodyPr/>
        <a:lstStyle/>
        <a:p>
          <a:endParaRPr lang="en-US"/>
        </a:p>
      </dgm:t>
    </dgm:pt>
    <dgm:pt modelId="{0DC00F9D-817E-4EE9-96D4-B1336E6EBF36}">
      <dgm:prSet phldrT="[Text]" custT="1"/>
      <dgm:spPr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tell about Pandas life style .</a:t>
          </a:r>
          <a:endParaRPr 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761E50-778B-4F80-9D47-353674F1079F}" type="parTrans" cxnId="{B6B19187-21AA-4F8B-A597-E13746EF3598}">
      <dgm:prSet/>
      <dgm:spPr/>
      <dgm:t>
        <a:bodyPr/>
        <a:lstStyle/>
        <a:p>
          <a:endParaRPr lang="en-US"/>
        </a:p>
      </dgm:t>
    </dgm:pt>
    <dgm:pt modelId="{0952EA5C-AADD-474D-A751-97DC144714D8}" type="sibTrans" cxnId="{B6B19187-21AA-4F8B-A597-E13746EF3598}">
      <dgm:prSet/>
      <dgm:spPr/>
      <dgm:t>
        <a:bodyPr/>
        <a:lstStyle/>
        <a:p>
          <a:endParaRPr lang="en-US"/>
        </a:p>
      </dgm:t>
    </dgm:pt>
    <dgm:pt modelId="{AD2382C2-D7C1-443B-9747-6C6F84C489FC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90D79EF8-591A-4BDC-BE54-13AABB965AD0}" type="parTrans" cxnId="{235B08A6-8730-43C0-A2AD-0EB47BF1067F}">
      <dgm:prSet/>
      <dgm:spPr/>
      <dgm:t>
        <a:bodyPr/>
        <a:lstStyle/>
        <a:p>
          <a:endParaRPr lang="en-US"/>
        </a:p>
      </dgm:t>
    </dgm:pt>
    <dgm:pt modelId="{669FC4E5-5F35-4F53-9A04-D7F6F6635CDE}" type="sibTrans" cxnId="{235B08A6-8730-43C0-A2AD-0EB47BF1067F}">
      <dgm:prSet/>
      <dgm:spPr/>
      <dgm:t>
        <a:bodyPr/>
        <a:lstStyle/>
        <a:p>
          <a:endParaRPr lang="en-US"/>
        </a:p>
      </dgm:t>
    </dgm:pt>
    <dgm:pt modelId="{64C6BCF4-9B49-48B5-BA7D-3AD876F8B4A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 dirty="0"/>
        </a:p>
      </dgm:t>
    </dgm:pt>
    <dgm:pt modelId="{5572F8A2-7257-4122-B8E4-FA6BF5E9EE72}" type="parTrans" cxnId="{9A82F657-FE9D-4A1D-AEC8-FA46A9E2789B}">
      <dgm:prSet/>
      <dgm:spPr/>
      <dgm:t>
        <a:bodyPr/>
        <a:lstStyle/>
        <a:p>
          <a:endParaRPr lang="en-US"/>
        </a:p>
      </dgm:t>
    </dgm:pt>
    <dgm:pt modelId="{3C0CECF7-8B03-4524-A58B-E768591E78F3}" type="sibTrans" cxnId="{9A82F657-FE9D-4A1D-AEC8-FA46A9E2789B}">
      <dgm:prSet/>
      <dgm:spPr/>
      <dgm:t>
        <a:bodyPr/>
        <a:lstStyle/>
        <a:p>
          <a:endParaRPr lang="en-US"/>
        </a:p>
      </dgm:t>
    </dgm:pt>
    <dgm:pt modelId="{CEFB5563-17B2-4F6E-AF9C-FC09F521BB89}">
      <dgm:prSet phldrT="[Text]" custT="1"/>
      <dgm:spPr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describe what should be done to continue bamboo production .</a:t>
          </a:r>
          <a:endParaRPr 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0E1914-6BF8-4C97-9F65-43B02648A3A0}" type="parTrans" cxnId="{B6666102-8CDA-4173-8B45-360E3E43BBB6}">
      <dgm:prSet/>
      <dgm:spPr/>
      <dgm:t>
        <a:bodyPr/>
        <a:lstStyle/>
        <a:p>
          <a:endParaRPr lang="en-US"/>
        </a:p>
      </dgm:t>
    </dgm:pt>
    <dgm:pt modelId="{4A63F489-9B66-46F7-A02C-60AC582BF349}" type="sibTrans" cxnId="{B6666102-8CDA-4173-8B45-360E3E43BBB6}">
      <dgm:prSet/>
      <dgm:spPr/>
      <dgm:t>
        <a:bodyPr/>
        <a:lstStyle/>
        <a:p>
          <a:endParaRPr lang="en-US"/>
        </a:p>
      </dgm:t>
    </dgm:pt>
    <dgm:pt modelId="{9EC68F87-4FD1-4DC0-94A2-C6C7D8B3616D}">
      <dgm:prSet custT="1"/>
      <dgm:spPr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describe harmful effect of high temperature on the bamboo production .</a:t>
          </a:r>
          <a:endParaRPr 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BE2D54-1AA2-4A90-BFB6-F2E60FBA2D4D}" type="parTrans" cxnId="{CAECB903-577C-4F6C-B9D0-A7C8E2C48189}">
      <dgm:prSet/>
      <dgm:spPr/>
      <dgm:t>
        <a:bodyPr/>
        <a:lstStyle/>
        <a:p>
          <a:endParaRPr lang="en-US"/>
        </a:p>
      </dgm:t>
    </dgm:pt>
    <dgm:pt modelId="{60416DB3-430C-4FC7-B4F8-56DB1A8A57D2}" type="sibTrans" cxnId="{CAECB903-577C-4F6C-B9D0-A7C8E2C48189}">
      <dgm:prSet/>
      <dgm:spPr/>
      <dgm:t>
        <a:bodyPr/>
        <a:lstStyle/>
        <a:p>
          <a:endParaRPr lang="en-US"/>
        </a:p>
      </dgm:t>
    </dgm:pt>
    <dgm:pt modelId="{D9635931-531E-43D3-89D4-D53B0CF53E05}" type="pres">
      <dgm:prSet presAssocID="{836C175D-DFBC-4F76-9092-849C5CF497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438CC3-110F-423A-B830-EC157B9ADB10}" type="pres">
      <dgm:prSet presAssocID="{7A24D300-B607-41AD-9B2E-7BE81820902B}" presName="composite" presStyleCnt="0"/>
      <dgm:spPr/>
    </dgm:pt>
    <dgm:pt modelId="{684827DB-1561-47B7-B7C1-20596BC933BF}" type="pres">
      <dgm:prSet presAssocID="{7A24D300-B607-41AD-9B2E-7BE81820902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3CF54-D468-4C7E-AFD5-0479BEAAB107}" type="pres">
      <dgm:prSet presAssocID="{7A24D300-B607-41AD-9B2E-7BE81820902B}" presName="descendantText" presStyleLbl="alignAcc1" presStyleIdx="0" presStyleCnt="3" custLinFactNeighborX="0" custLinFactNeighborY="49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A5D905-2732-490C-8AF9-FE640A828B42}" type="pres">
      <dgm:prSet presAssocID="{3E1A0698-EE60-442B-BD8A-AEE61B9065EF}" presName="sp" presStyleCnt="0"/>
      <dgm:spPr/>
    </dgm:pt>
    <dgm:pt modelId="{138DE07A-2EF9-4095-B171-3D1C071B2A14}" type="pres">
      <dgm:prSet presAssocID="{AD2382C2-D7C1-443B-9747-6C6F84C489FC}" presName="composite" presStyleCnt="0"/>
      <dgm:spPr/>
    </dgm:pt>
    <dgm:pt modelId="{B5BDBB0E-080F-4503-92A4-43E1B4640B5F}" type="pres">
      <dgm:prSet presAssocID="{AD2382C2-D7C1-443B-9747-6C6F84C489F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8376BB-0B2C-4E2C-BF05-115609E2903D}" type="pres">
      <dgm:prSet presAssocID="{AD2382C2-D7C1-443B-9747-6C6F84C489FC}" presName="descendantText" presStyleLbl="alignAcc1" presStyleIdx="1" presStyleCnt="3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EEED0-0EFE-410C-A279-DB1E8AEF4F14}" type="pres">
      <dgm:prSet presAssocID="{669FC4E5-5F35-4F53-9A04-D7F6F6635CDE}" presName="sp" presStyleCnt="0"/>
      <dgm:spPr/>
    </dgm:pt>
    <dgm:pt modelId="{F656878D-F21F-45DC-BE56-2F126AFE6BA3}" type="pres">
      <dgm:prSet presAssocID="{64C6BCF4-9B49-48B5-BA7D-3AD876F8B4AD}" presName="composite" presStyleCnt="0"/>
      <dgm:spPr/>
    </dgm:pt>
    <dgm:pt modelId="{4F24082B-B5DC-41E9-B8DF-090144B85085}" type="pres">
      <dgm:prSet presAssocID="{64C6BCF4-9B49-48B5-BA7D-3AD876F8B4A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EF4277-BBDB-4B26-BF89-CBB3D73BA544}" type="pres">
      <dgm:prSet presAssocID="{64C6BCF4-9B49-48B5-BA7D-3AD876F8B4AD}" presName="descendantText" presStyleLbl="alignAcc1" presStyleIdx="2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B19187-21AA-4F8B-A597-E13746EF3598}" srcId="{7A24D300-B607-41AD-9B2E-7BE81820902B}" destId="{0DC00F9D-817E-4EE9-96D4-B1336E6EBF36}" srcOrd="0" destOrd="0" parTransId="{47761E50-778B-4F80-9D47-353674F1079F}" sibTransId="{0952EA5C-AADD-474D-A751-97DC144714D8}"/>
    <dgm:cxn modelId="{90B797FA-12C0-4033-9AC9-8EA43B6BBD7D}" type="presOf" srcId="{836C175D-DFBC-4F76-9092-849C5CF497E5}" destId="{D9635931-531E-43D3-89D4-D53B0CF53E05}" srcOrd="0" destOrd="0" presId="urn:microsoft.com/office/officeart/2005/8/layout/chevron2"/>
    <dgm:cxn modelId="{9A82F657-FE9D-4A1D-AEC8-FA46A9E2789B}" srcId="{836C175D-DFBC-4F76-9092-849C5CF497E5}" destId="{64C6BCF4-9B49-48B5-BA7D-3AD876F8B4AD}" srcOrd="2" destOrd="0" parTransId="{5572F8A2-7257-4122-B8E4-FA6BF5E9EE72}" sibTransId="{3C0CECF7-8B03-4524-A58B-E768591E78F3}"/>
    <dgm:cxn modelId="{2DFA8819-F3E2-4A1A-BD7F-E5EF0D5FD5AF}" type="presOf" srcId="{7A24D300-B607-41AD-9B2E-7BE81820902B}" destId="{684827DB-1561-47B7-B7C1-20596BC933BF}" srcOrd="0" destOrd="0" presId="urn:microsoft.com/office/officeart/2005/8/layout/chevron2"/>
    <dgm:cxn modelId="{747547DE-53CF-47C1-8801-F951AA77F40C}" type="presOf" srcId="{0DC00F9D-817E-4EE9-96D4-B1336E6EBF36}" destId="{98F3CF54-D468-4C7E-AFD5-0479BEAAB107}" srcOrd="0" destOrd="0" presId="urn:microsoft.com/office/officeart/2005/8/layout/chevron2"/>
    <dgm:cxn modelId="{B6666102-8CDA-4173-8B45-360E3E43BBB6}" srcId="{64C6BCF4-9B49-48B5-BA7D-3AD876F8B4AD}" destId="{CEFB5563-17B2-4F6E-AF9C-FC09F521BB89}" srcOrd="0" destOrd="0" parTransId="{9A0E1914-6BF8-4C97-9F65-43B02648A3A0}" sibTransId="{4A63F489-9B66-46F7-A02C-60AC582BF349}"/>
    <dgm:cxn modelId="{3EDBC59D-CC43-4E11-B403-4B6CDFDBF5E2}" srcId="{836C175D-DFBC-4F76-9092-849C5CF497E5}" destId="{7A24D300-B607-41AD-9B2E-7BE81820902B}" srcOrd="0" destOrd="0" parTransId="{3508F7E7-3A55-4853-A743-E27B5D39FE18}" sibTransId="{3E1A0698-EE60-442B-BD8A-AEE61B9065EF}"/>
    <dgm:cxn modelId="{DB3AC4A5-6745-4027-9CD1-3C4A8CDD984B}" type="presOf" srcId="{CEFB5563-17B2-4F6E-AF9C-FC09F521BB89}" destId="{89EF4277-BBDB-4B26-BF89-CBB3D73BA544}" srcOrd="0" destOrd="0" presId="urn:microsoft.com/office/officeart/2005/8/layout/chevron2"/>
    <dgm:cxn modelId="{EAE39DB1-DF4E-4AE3-BF83-390F29EAAFA3}" type="presOf" srcId="{9EC68F87-4FD1-4DC0-94A2-C6C7D8B3616D}" destId="{0C8376BB-0B2C-4E2C-BF05-115609E2903D}" srcOrd="0" destOrd="0" presId="urn:microsoft.com/office/officeart/2005/8/layout/chevron2"/>
    <dgm:cxn modelId="{235B08A6-8730-43C0-A2AD-0EB47BF1067F}" srcId="{836C175D-DFBC-4F76-9092-849C5CF497E5}" destId="{AD2382C2-D7C1-443B-9747-6C6F84C489FC}" srcOrd="1" destOrd="0" parTransId="{90D79EF8-591A-4BDC-BE54-13AABB965AD0}" sibTransId="{669FC4E5-5F35-4F53-9A04-D7F6F6635CDE}"/>
    <dgm:cxn modelId="{68D92E7E-01D6-4CB5-B325-BD00BCA4D80F}" type="presOf" srcId="{64C6BCF4-9B49-48B5-BA7D-3AD876F8B4AD}" destId="{4F24082B-B5DC-41E9-B8DF-090144B85085}" srcOrd="0" destOrd="0" presId="urn:microsoft.com/office/officeart/2005/8/layout/chevron2"/>
    <dgm:cxn modelId="{1B817761-E7BF-4DD6-ADE0-118102E18B53}" type="presOf" srcId="{AD2382C2-D7C1-443B-9747-6C6F84C489FC}" destId="{B5BDBB0E-080F-4503-92A4-43E1B4640B5F}" srcOrd="0" destOrd="0" presId="urn:microsoft.com/office/officeart/2005/8/layout/chevron2"/>
    <dgm:cxn modelId="{CAECB903-577C-4F6C-B9D0-A7C8E2C48189}" srcId="{AD2382C2-D7C1-443B-9747-6C6F84C489FC}" destId="{9EC68F87-4FD1-4DC0-94A2-C6C7D8B3616D}" srcOrd="0" destOrd="0" parTransId="{4DBE2D54-1AA2-4A90-BFB6-F2E60FBA2D4D}" sibTransId="{60416DB3-430C-4FC7-B4F8-56DB1A8A57D2}"/>
    <dgm:cxn modelId="{3D5BBF82-788C-4224-B7F0-DE6A3FE6AABF}" type="presParOf" srcId="{D9635931-531E-43D3-89D4-D53B0CF53E05}" destId="{4C438CC3-110F-423A-B830-EC157B9ADB10}" srcOrd="0" destOrd="0" presId="urn:microsoft.com/office/officeart/2005/8/layout/chevron2"/>
    <dgm:cxn modelId="{F1AF4BC4-AFA3-4E06-9763-6D8B21AC71BC}" type="presParOf" srcId="{4C438CC3-110F-423A-B830-EC157B9ADB10}" destId="{684827DB-1561-47B7-B7C1-20596BC933BF}" srcOrd="0" destOrd="0" presId="urn:microsoft.com/office/officeart/2005/8/layout/chevron2"/>
    <dgm:cxn modelId="{624B578A-E74A-4E16-8776-D84A978C763B}" type="presParOf" srcId="{4C438CC3-110F-423A-B830-EC157B9ADB10}" destId="{98F3CF54-D468-4C7E-AFD5-0479BEAAB107}" srcOrd="1" destOrd="0" presId="urn:microsoft.com/office/officeart/2005/8/layout/chevron2"/>
    <dgm:cxn modelId="{6F2FE7FC-CE7A-4228-8C04-6AF817FFC1D1}" type="presParOf" srcId="{D9635931-531E-43D3-89D4-D53B0CF53E05}" destId="{6DA5D905-2732-490C-8AF9-FE640A828B42}" srcOrd="1" destOrd="0" presId="urn:microsoft.com/office/officeart/2005/8/layout/chevron2"/>
    <dgm:cxn modelId="{A2835728-651C-4811-8DFB-89B57E29D51D}" type="presParOf" srcId="{D9635931-531E-43D3-89D4-D53B0CF53E05}" destId="{138DE07A-2EF9-4095-B171-3D1C071B2A14}" srcOrd="2" destOrd="0" presId="urn:microsoft.com/office/officeart/2005/8/layout/chevron2"/>
    <dgm:cxn modelId="{FC4B8DFA-8434-4623-A6D2-B6F71519BF9F}" type="presParOf" srcId="{138DE07A-2EF9-4095-B171-3D1C071B2A14}" destId="{B5BDBB0E-080F-4503-92A4-43E1B4640B5F}" srcOrd="0" destOrd="0" presId="urn:microsoft.com/office/officeart/2005/8/layout/chevron2"/>
    <dgm:cxn modelId="{4B9998A4-FF4D-427A-B579-3B8DE460ED1F}" type="presParOf" srcId="{138DE07A-2EF9-4095-B171-3D1C071B2A14}" destId="{0C8376BB-0B2C-4E2C-BF05-115609E2903D}" srcOrd="1" destOrd="0" presId="urn:microsoft.com/office/officeart/2005/8/layout/chevron2"/>
    <dgm:cxn modelId="{B147EA0E-07C5-4F58-AB6C-05837F746F28}" type="presParOf" srcId="{D9635931-531E-43D3-89D4-D53B0CF53E05}" destId="{EDEEEED0-0EFE-410C-A279-DB1E8AEF4F14}" srcOrd="3" destOrd="0" presId="urn:microsoft.com/office/officeart/2005/8/layout/chevron2"/>
    <dgm:cxn modelId="{7397E4FF-C6A6-4E2B-A7AD-1A3AE085935F}" type="presParOf" srcId="{D9635931-531E-43D3-89D4-D53B0CF53E05}" destId="{F656878D-F21F-45DC-BE56-2F126AFE6BA3}" srcOrd="4" destOrd="0" presId="urn:microsoft.com/office/officeart/2005/8/layout/chevron2"/>
    <dgm:cxn modelId="{D97238D7-28C3-42B3-9847-04E1659D3013}" type="presParOf" srcId="{F656878D-F21F-45DC-BE56-2F126AFE6BA3}" destId="{4F24082B-B5DC-41E9-B8DF-090144B85085}" srcOrd="0" destOrd="0" presId="urn:microsoft.com/office/officeart/2005/8/layout/chevron2"/>
    <dgm:cxn modelId="{8F1B1F3F-FB33-4670-A1E6-21446302592B}" type="presParOf" srcId="{F656878D-F21F-45DC-BE56-2F126AFE6BA3}" destId="{89EF4277-BBDB-4B26-BF89-CBB3D73BA54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827DB-1561-47B7-B7C1-20596BC933BF}">
      <dsp:nvSpPr>
        <dsp:cNvPr id="0" name=""/>
        <dsp:cNvSpPr/>
      </dsp:nvSpPr>
      <dsp:spPr>
        <a:xfrm rot="5400000">
          <a:off x="-188962" y="191041"/>
          <a:ext cx="1259747" cy="881823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-5400000">
        <a:off x="1" y="442991"/>
        <a:ext cx="881823" cy="377924"/>
      </dsp:txXfrm>
    </dsp:sp>
    <dsp:sp modelId="{98F3CF54-D468-4C7E-AFD5-0479BEAAB107}">
      <dsp:nvSpPr>
        <dsp:cNvPr id="0" name=""/>
        <dsp:cNvSpPr/>
      </dsp:nvSpPr>
      <dsp:spPr>
        <a:xfrm rot="5400000">
          <a:off x="4712675" y="-3788380"/>
          <a:ext cx="818835" cy="84805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tell about Pandas life style .</a:t>
          </a:r>
          <a:endParaRPr 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81823" y="82444"/>
        <a:ext cx="8440568" cy="738891"/>
      </dsp:txXfrm>
    </dsp:sp>
    <dsp:sp modelId="{B5BDBB0E-080F-4503-92A4-43E1B4640B5F}">
      <dsp:nvSpPr>
        <dsp:cNvPr id="0" name=""/>
        <dsp:cNvSpPr/>
      </dsp:nvSpPr>
      <dsp:spPr>
        <a:xfrm rot="5400000">
          <a:off x="-188962" y="1251411"/>
          <a:ext cx="1259747" cy="881823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-5400000">
        <a:off x="1" y="1503361"/>
        <a:ext cx="881823" cy="377924"/>
      </dsp:txXfrm>
    </dsp:sp>
    <dsp:sp modelId="{0C8376BB-0B2C-4E2C-BF05-115609E2903D}">
      <dsp:nvSpPr>
        <dsp:cNvPr id="0" name=""/>
        <dsp:cNvSpPr/>
      </dsp:nvSpPr>
      <dsp:spPr>
        <a:xfrm rot="5400000">
          <a:off x="4712675" y="-2768403"/>
          <a:ext cx="818835" cy="84805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describe harmful effect of high temperature on the bamboo production .</a:t>
          </a:r>
          <a:endParaRPr 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81823" y="1102421"/>
        <a:ext cx="8440568" cy="738891"/>
      </dsp:txXfrm>
    </dsp:sp>
    <dsp:sp modelId="{4F24082B-B5DC-41E9-B8DF-090144B85085}">
      <dsp:nvSpPr>
        <dsp:cNvPr id="0" name=""/>
        <dsp:cNvSpPr/>
      </dsp:nvSpPr>
      <dsp:spPr>
        <a:xfrm rot="5400000">
          <a:off x="-188962" y="2311781"/>
          <a:ext cx="1259747" cy="881823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-5400000">
        <a:off x="1" y="2563731"/>
        <a:ext cx="881823" cy="377924"/>
      </dsp:txXfrm>
    </dsp:sp>
    <dsp:sp modelId="{89EF4277-BBDB-4B26-BF89-CBB3D73BA544}">
      <dsp:nvSpPr>
        <dsp:cNvPr id="0" name=""/>
        <dsp:cNvSpPr/>
      </dsp:nvSpPr>
      <dsp:spPr>
        <a:xfrm rot="5400000">
          <a:off x="4712675" y="-1708032"/>
          <a:ext cx="818835" cy="84805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describe what should be done to continue bamboo production .</a:t>
          </a:r>
          <a:endParaRPr 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81823" y="2162792"/>
        <a:ext cx="8440568" cy="738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CD297-5F19-43D9-A9E3-832D0170CCC6}" type="datetimeFigureOut">
              <a:rPr lang="en-US" smtClean="0"/>
              <a:t>09-May-18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2AE2-3C9E-41D6-AB74-A85F161CB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19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CD297-5F19-43D9-A9E3-832D0170CCC6}" type="datetimeFigureOut">
              <a:rPr lang="en-US" smtClean="0"/>
              <a:t>09-May-18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2AE2-3C9E-41D6-AB74-A85F161CB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3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CD297-5F19-43D9-A9E3-832D0170CCC6}" type="datetimeFigureOut">
              <a:rPr lang="en-US" smtClean="0"/>
              <a:t>09-May-18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2AE2-3C9E-41D6-AB74-A85F161CB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9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CD297-5F19-43D9-A9E3-832D0170CCC6}" type="datetimeFigureOut">
              <a:rPr lang="en-US" smtClean="0"/>
              <a:t>09-May-18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2AE2-3C9E-41D6-AB74-A85F161CB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CD297-5F19-43D9-A9E3-832D0170CCC6}" type="datetimeFigureOut">
              <a:rPr lang="en-US" smtClean="0"/>
              <a:t>09-May-18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2AE2-3C9E-41D6-AB74-A85F161CB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5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CD297-5F19-43D9-A9E3-832D0170CCC6}" type="datetimeFigureOut">
              <a:rPr lang="en-US" smtClean="0"/>
              <a:t>09-May-18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2AE2-3C9E-41D6-AB74-A85F161CB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34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CD297-5F19-43D9-A9E3-832D0170CCC6}" type="datetimeFigureOut">
              <a:rPr lang="en-US" smtClean="0"/>
              <a:t>09-May-18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2AE2-3C9E-41D6-AB74-A85F161CB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7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CD297-5F19-43D9-A9E3-832D0170CCC6}" type="datetimeFigureOut">
              <a:rPr lang="en-US" smtClean="0"/>
              <a:t>09-May-18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2AE2-3C9E-41D6-AB74-A85F161CB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2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CD297-5F19-43D9-A9E3-832D0170CCC6}" type="datetimeFigureOut">
              <a:rPr lang="en-US" smtClean="0"/>
              <a:t>09-May-18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2AE2-3C9E-41D6-AB74-A85F161CB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6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CD297-5F19-43D9-A9E3-832D0170CCC6}" type="datetimeFigureOut">
              <a:rPr lang="en-US" smtClean="0"/>
              <a:t>09-May-18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2AE2-3C9E-41D6-AB74-A85F161CB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79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ACD297-5F19-43D9-A9E3-832D0170CCC6}" type="datetimeFigureOut">
              <a:rPr lang="en-US" smtClean="0"/>
              <a:t>09-May-18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2AE2-3C9E-41D6-AB74-A85F161CB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59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-25400"/>
            <a:ext cx="12192000" cy="6883400"/>
            <a:chOff x="0" y="-25400"/>
            <a:chExt cx="12192000" cy="68834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-25400"/>
              <a:ext cx="12192000" cy="165100"/>
            </a:xfrm>
            <a:prstGeom prst="rect">
              <a:avLst/>
            </a:prstGeom>
            <a:solidFill>
              <a:srgbClr val="286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6692900"/>
              <a:ext cx="12192000" cy="165100"/>
            </a:xfrm>
            <a:prstGeom prst="rect">
              <a:avLst/>
            </a:prstGeom>
            <a:solidFill>
              <a:srgbClr val="286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0" y="114300"/>
              <a:ext cx="177800" cy="6616700"/>
            </a:xfrm>
            <a:prstGeom prst="rect">
              <a:avLst/>
            </a:prstGeom>
            <a:solidFill>
              <a:srgbClr val="286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12014200" y="139700"/>
              <a:ext cx="177800" cy="6718300"/>
            </a:xfrm>
            <a:prstGeom prst="rect">
              <a:avLst/>
            </a:prstGeom>
            <a:solidFill>
              <a:srgbClr val="286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12-Point Star 10"/>
            <p:cNvSpPr/>
            <p:nvPr userDrawn="1"/>
          </p:nvSpPr>
          <p:spPr>
            <a:xfrm>
              <a:off x="10198100" y="204786"/>
              <a:ext cx="1701800" cy="1365250"/>
            </a:xfrm>
            <a:prstGeom prst="star12">
              <a:avLst/>
            </a:prstGeom>
            <a:solidFill>
              <a:srgbClr val="28659C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10452100" y="430212"/>
              <a:ext cx="1193800" cy="9143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HSC </a:t>
              </a:r>
            </a:p>
            <a:p>
              <a:pPr algn="ctr"/>
              <a:r>
                <a:rPr lang="en-US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English</a:t>
              </a:r>
            </a:p>
            <a:p>
              <a:pPr algn="ctr"/>
              <a:r>
                <a:rPr lang="en-US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1200" b="1" baseline="30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</a:t>
              </a:r>
              <a:r>
                <a:rPr lang="en-US" sz="1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Paper</a:t>
              </a:r>
              <a:endPara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40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esminislam84bd@gmail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1146413"/>
            <a:ext cx="11832609" cy="55273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7421" y="163774"/>
            <a:ext cx="11832609" cy="9826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Bernard MT Condensed" panose="02050806060905020404" pitchFamily="18" charset="0"/>
              </a:rPr>
              <a:t>Welcome to multimedia class</a:t>
            </a:r>
            <a:endParaRPr lang="en-US" sz="7200" b="1" dirty="0">
              <a:solidFill>
                <a:srgbClr val="C00000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5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42197" y="901057"/>
            <a:ext cx="8723348" cy="668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Bamboo is the only source of food for Panda 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05468" y="5595580"/>
            <a:ext cx="10140286" cy="7096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Ninety –nine percent of a panda’s diet is bamboo.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36" y="1897342"/>
            <a:ext cx="4694830" cy="3370693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05" y="1897342"/>
            <a:ext cx="4476466" cy="3370693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43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73707" y="532263"/>
            <a:ext cx="9062114" cy="7233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Pandas need bamboo to exist 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7893" y="5609229"/>
            <a:ext cx="11378363" cy="6960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adult Panda needs around 38 kilograms of bamboo everyday.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46" y="1576317"/>
            <a:ext cx="4353636" cy="3712190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80" y="1576317"/>
            <a:ext cx="4367284" cy="3712190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878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975" y="1237096"/>
            <a:ext cx="2896647" cy="2911824"/>
          </a:xfrm>
          <a:prstGeom prst="rect">
            <a:avLst/>
          </a:prstGeom>
          <a:ln w="76200">
            <a:solidFill>
              <a:srgbClr val="28659C"/>
            </a:solidFill>
          </a:ln>
        </p:spPr>
      </p:pic>
      <p:sp>
        <p:nvSpPr>
          <p:cNvPr id="4" name="Down Arrow Callout 3"/>
          <p:cNvSpPr/>
          <p:nvPr/>
        </p:nvSpPr>
        <p:spPr>
          <a:xfrm>
            <a:off x="4449170" y="2606723"/>
            <a:ext cx="5158854" cy="1542197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 work 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96287" y="4490114"/>
            <a:ext cx="10413242" cy="7915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the Pandas live in addition to their native habitats?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5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68740" y="525439"/>
            <a:ext cx="9553432" cy="7915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future prediction of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Jianguo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Liu about Pandas 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8740" y="5404512"/>
            <a:ext cx="10836322" cy="10099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Jianguo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Liu doesn’t predict bright future for the Pandas of China because Pandas are losing their wild habitats 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72" y="1735824"/>
            <a:ext cx="4230805" cy="3249872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81" y="1735824"/>
            <a:ext cx="4631476" cy="3249872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947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87607" y="573204"/>
            <a:ext cx="8379725" cy="6550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are Pandas losing their wild habitats 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052" y="1605482"/>
            <a:ext cx="6591869" cy="3326311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6" name="Left Arrow 5"/>
          <p:cNvSpPr/>
          <p:nvPr/>
        </p:nvSpPr>
        <p:spPr>
          <a:xfrm>
            <a:off x="8830103" y="2483893"/>
            <a:ext cx="2934268" cy="1310185"/>
          </a:xfrm>
          <a:prstGeom prst="lef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5218" y="5308978"/>
            <a:ext cx="10536072" cy="8188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Pandas are losing their wild habitats because of climate change 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5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47" y="1427624"/>
            <a:ext cx="7806519" cy="3565147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842448" y="464023"/>
            <a:ext cx="7656394" cy="6823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climate change 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7672" y="5312064"/>
            <a:ext cx="11218459" cy="9795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 is a change in the statistical distribution of weather patterns when that change lasts for an extended period of time 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25840" y="1446665"/>
            <a:ext cx="2279176" cy="58685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047165" y="1446663"/>
            <a:ext cx="1392071" cy="85980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15402" y="2847100"/>
            <a:ext cx="1323834" cy="76427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25841" y="2333771"/>
            <a:ext cx="1951628" cy="80521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64074" y="2497540"/>
            <a:ext cx="1828800" cy="89547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792874" y="1629586"/>
            <a:ext cx="1392072" cy="59786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379725" y="2736378"/>
            <a:ext cx="1119117" cy="87499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77068" y="4026089"/>
            <a:ext cx="1371600" cy="57320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12690" y="4026088"/>
            <a:ext cx="1433017" cy="57320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141491" y="3944204"/>
            <a:ext cx="1555845" cy="77418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963468" y="4251278"/>
            <a:ext cx="1535374" cy="69911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3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37731" y="696036"/>
            <a:ext cx="8434317" cy="668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result of climate change 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99" y="1849271"/>
            <a:ext cx="4899546" cy="2818263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cxnSp>
        <p:nvCxnSpPr>
          <p:cNvPr id="10" name="Elbow Connector 9"/>
          <p:cNvCxnSpPr/>
          <p:nvPr/>
        </p:nvCxnSpPr>
        <p:spPr>
          <a:xfrm>
            <a:off x="5718412" y="2224585"/>
            <a:ext cx="3207224" cy="651682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>
            <a:off x="5854889" y="3794078"/>
            <a:ext cx="3070747" cy="593680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8925637" y="2506071"/>
            <a:ext cx="1842448" cy="7523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925636" y="4090918"/>
            <a:ext cx="1842449" cy="7028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Earth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68741" y="5305569"/>
            <a:ext cx="10945504" cy="6448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 of climate change , the world temperature is on constant rise 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93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1" y="1880589"/>
            <a:ext cx="3580845" cy="1792976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1" y="4528013"/>
            <a:ext cx="3580845" cy="1768851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282888" y="323426"/>
            <a:ext cx="8639033" cy="6455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causes of climate change 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Callout 5"/>
          <p:cNvSpPr/>
          <p:nvPr/>
        </p:nvSpPr>
        <p:spPr>
          <a:xfrm>
            <a:off x="568072" y="1144890"/>
            <a:ext cx="3580845" cy="764275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Deforestation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568071" y="3878039"/>
            <a:ext cx="3580846" cy="649974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pollution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own Arrow Callout 7"/>
          <p:cNvSpPr/>
          <p:nvPr/>
        </p:nvSpPr>
        <p:spPr>
          <a:xfrm>
            <a:off x="4513993" y="1144890"/>
            <a:ext cx="3630304" cy="764275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pollution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Callout 8"/>
          <p:cNvSpPr/>
          <p:nvPr/>
        </p:nvSpPr>
        <p:spPr>
          <a:xfrm>
            <a:off x="4513989" y="3886750"/>
            <a:ext cx="3684895" cy="643886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 pollution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eft Arrow Callout 9"/>
          <p:cNvSpPr/>
          <p:nvPr/>
        </p:nvSpPr>
        <p:spPr>
          <a:xfrm>
            <a:off x="8253476" y="1733266"/>
            <a:ext cx="3592781" cy="3534770"/>
          </a:xfrm>
          <a:prstGeom prst="left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Deforestation, water pollution,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pollution, soil pollution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responsible for climate change 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87" y="1909165"/>
            <a:ext cx="3687298" cy="1735825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78" y="4585163"/>
            <a:ext cx="3632707" cy="1711701"/>
          </a:xfrm>
          <a:prstGeom prst="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846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01002" y="313898"/>
            <a:ext cx="9007523" cy="7369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does global warming affect Pandas 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366" y="1405715"/>
            <a:ext cx="3814552" cy="3309585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996286" y="5070142"/>
            <a:ext cx="10208525" cy="13579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warming affects pandas bamboo food because bamboo can not grow well in increased temperature . Bamboo need cool and pollution free areas.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12" y="1405716"/>
            <a:ext cx="3903261" cy="3309585"/>
          </a:xfrm>
          <a:prstGeom prst="rect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9" name="Down Arrow Callout 8"/>
          <p:cNvSpPr/>
          <p:nvPr/>
        </p:nvSpPr>
        <p:spPr>
          <a:xfrm rot="16200000">
            <a:off x="-532267" y="2480478"/>
            <a:ext cx="3309587" cy="1160060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temperature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own Arrow Callout 9"/>
          <p:cNvSpPr/>
          <p:nvPr/>
        </p:nvSpPr>
        <p:spPr>
          <a:xfrm rot="5400000">
            <a:off x="8775508" y="2524833"/>
            <a:ext cx="3309586" cy="1071348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 temperature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37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62" y="882010"/>
            <a:ext cx="3797428" cy="3098043"/>
          </a:xfrm>
          <a:prstGeom prst="rect">
            <a:avLst/>
          </a:prstGeom>
          <a:ln w="76200">
            <a:solidFill>
              <a:srgbClr val="28659C"/>
            </a:solidFill>
          </a:ln>
        </p:spPr>
      </p:pic>
      <p:sp>
        <p:nvSpPr>
          <p:cNvPr id="3" name="Down Arrow Callout 2"/>
          <p:cNvSpPr/>
          <p:nvPr/>
        </p:nvSpPr>
        <p:spPr>
          <a:xfrm>
            <a:off x="5090614" y="1849270"/>
            <a:ext cx="4271749" cy="1905620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Pair work 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2954" y="4392874"/>
            <a:ext cx="3166283" cy="123512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Bamboo is the sole source of food for endangered pandas 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07976" y="4717008"/>
            <a:ext cx="832514" cy="5868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00299" y="4703361"/>
            <a:ext cx="880279" cy="6005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40387" y="4734068"/>
            <a:ext cx="849569" cy="6005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096238" y="4749423"/>
            <a:ext cx="955334" cy="5697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897750" y="4749426"/>
            <a:ext cx="846164" cy="5348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507475" y="4828750"/>
            <a:ext cx="532263" cy="34801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073555" y="4850927"/>
            <a:ext cx="593678" cy="31901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837527" y="4850927"/>
            <a:ext cx="614148" cy="31901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8523034" y="4891871"/>
            <a:ext cx="532256" cy="28489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10167585" y="4876517"/>
            <a:ext cx="614152" cy="30025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2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4722125" y="368489"/>
            <a:ext cx="4640239" cy="1378423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Identity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47" y="736977"/>
            <a:ext cx="2811224" cy="3398294"/>
          </a:xfrm>
          <a:prstGeom prst="rect">
            <a:avLst/>
          </a:prstGeom>
          <a:ln w="1905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4339988" y="1856096"/>
            <a:ext cx="5732060" cy="2279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Jesmin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Islam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Lecturer in English 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Rayenda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Rajoir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Fazil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Madrasha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Sharankhola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Bagerhat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 :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jesminislam84bd@gmail.com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Mobile no: 01791157285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48" y="4330298"/>
            <a:ext cx="2811223" cy="2143351"/>
          </a:xfrm>
          <a:prstGeom prst="rect">
            <a:avLst/>
          </a:prstGeom>
          <a:ln w="1905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/>
          <p:cNvSpPr/>
          <p:nvPr/>
        </p:nvSpPr>
        <p:spPr>
          <a:xfrm>
            <a:off x="4339988" y="4462256"/>
            <a:ext cx="5854890" cy="1879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For Today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Classes : XI-XII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6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91821" y="545910"/>
            <a:ext cx="9034818" cy="6687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steps should we take to protect bamboo 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128" y="1534653"/>
            <a:ext cx="4258102" cy="3119233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968989" y="4973890"/>
            <a:ext cx="10044753" cy="144055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need to shift the bamboo habitats to a cooler and pollution free place from present location if we want to save them and thereby save the pandas.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25" y="1534652"/>
            <a:ext cx="4599294" cy="3119233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545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997" y="750356"/>
            <a:ext cx="4482357" cy="1949102"/>
          </a:xfrm>
          <a:prstGeom prst="rect">
            <a:avLst/>
          </a:prstGeom>
        </p:spPr>
      </p:pic>
      <p:sp>
        <p:nvSpPr>
          <p:cNvPr id="3" name="Down Arrow Callout 2"/>
          <p:cNvSpPr/>
          <p:nvPr/>
        </p:nvSpPr>
        <p:spPr>
          <a:xfrm>
            <a:off x="2242110" y="2601260"/>
            <a:ext cx="2879677" cy="1610570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A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own Arrow Callout 3"/>
          <p:cNvSpPr/>
          <p:nvPr/>
        </p:nvSpPr>
        <p:spPr>
          <a:xfrm>
            <a:off x="6486563" y="2601259"/>
            <a:ext cx="2967457" cy="1610571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B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4785" y="4211831"/>
            <a:ext cx="4094328" cy="16377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does climate change affect the existence of Pandas 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70306" y="4211831"/>
            <a:ext cx="4056332" cy="16567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should we do to protect our Pandas?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3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201" y="655093"/>
            <a:ext cx="4334632" cy="3828540"/>
          </a:xfrm>
          <a:prstGeom prst="rect">
            <a:avLst/>
          </a:prstGeom>
        </p:spPr>
      </p:pic>
      <p:sp>
        <p:nvSpPr>
          <p:cNvPr id="4" name="Down Arrow Callout 3"/>
          <p:cNvSpPr/>
          <p:nvPr/>
        </p:nvSpPr>
        <p:spPr>
          <a:xfrm>
            <a:off x="5547412" y="2229918"/>
            <a:ext cx="4026089" cy="1924334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work 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56095" y="4483633"/>
            <a:ext cx="8707271" cy="10437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a paragraph on “ The Giant Panda” 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70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259308"/>
            <a:ext cx="9853684" cy="1433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1787857"/>
            <a:ext cx="11859905" cy="495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8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64525" y="491885"/>
            <a:ext cx="8939283" cy="8188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 us see some pictures.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43" y="1862483"/>
            <a:ext cx="3534770" cy="3992406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18" y="1862483"/>
            <a:ext cx="3480178" cy="3992406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5" y="1862482"/>
            <a:ext cx="3207224" cy="3992407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418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98041" y="477672"/>
            <a:ext cx="5459105" cy="7369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Let’s enjoy a video 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utest panda moments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054" y="1550728"/>
            <a:ext cx="7165075" cy="3089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359" y="5386038"/>
            <a:ext cx="9333785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5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15403" y="423081"/>
            <a:ext cx="7710985" cy="8188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today’s lesson is -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60562" y="4991201"/>
            <a:ext cx="8645856" cy="5556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Giant Panda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60562" y="5793076"/>
            <a:ext cx="8645856" cy="5868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: Eight ( Environment and Nature ) , Lesson : 3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06" y="1505401"/>
            <a:ext cx="6477000" cy="3222344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6150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33516" y="518615"/>
            <a:ext cx="7356144" cy="77792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Outcomes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96536" y="1555843"/>
            <a:ext cx="9103057" cy="8052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end of the lesson students will be able to -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8511189"/>
              </p:ext>
            </p:extLst>
          </p:nvPr>
        </p:nvGraphicFramePr>
        <p:xfrm>
          <a:off x="1296536" y="2743199"/>
          <a:ext cx="9362364" cy="3384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316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4827DB-1561-47B7-B7C1-20596BC933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684827DB-1561-47B7-B7C1-20596BC933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F3CF54-D468-4C7E-AFD5-0479BEAAB1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98F3CF54-D468-4C7E-AFD5-0479BEAAB1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BDBB0E-080F-4503-92A4-43E1B4640B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B5BDBB0E-080F-4503-92A4-43E1B4640B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8376BB-0B2C-4E2C-BF05-115609E29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0C8376BB-0B2C-4E2C-BF05-115609E29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24082B-B5DC-41E9-B8DF-090144B850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4F24082B-B5DC-41E9-B8DF-090144B850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EF4277-BBDB-4B26-BF89-CBB3D73BA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graphicEl>
                                              <a:dgm id="{89EF4277-BBDB-4B26-BF89-CBB3D73BA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80399" y="1599629"/>
            <a:ext cx="8130199" cy="3518280"/>
            <a:chOff x="2292824" y="1585983"/>
            <a:chExt cx="7779224" cy="35182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2824" y="1585983"/>
              <a:ext cx="7779224" cy="3518280"/>
            </a:xfrm>
            <a:prstGeom prst="rect">
              <a:avLst/>
            </a:prstGeom>
            <a:ln w="76200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4" name="Oval 3"/>
            <p:cNvSpPr/>
            <p:nvPr/>
          </p:nvSpPr>
          <p:spPr>
            <a:xfrm>
              <a:off x="3753135" y="2949338"/>
              <a:ext cx="1774208" cy="558137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125337" y="1585983"/>
              <a:ext cx="5923129" cy="338351"/>
            </a:xfrm>
            <a:prstGeom prst="round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48813" y="5388731"/>
            <a:ext cx="8696187" cy="724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Pandas native habitats are in China 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80998" y="436728"/>
            <a:ext cx="8229600" cy="7779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 us know about Panda.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7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68490" y="5746044"/>
            <a:ext cx="11532358" cy="668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of the Pandas live in the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Qinling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Mountain region of China.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88" y="1603612"/>
            <a:ext cx="7301551" cy="3869308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Down Arrow Callout 2"/>
          <p:cNvSpPr/>
          <p:nvPr/>
        </p:nvSpPr>
        <p:spPr>
          <a:xfrm>
            <a:off x="1751178" y="412677"/>
            <a:ext cx="8193773" cy="1013346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Qinling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Mountain region of China .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21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87106" y="5254387"/>
            <a:ext cx="10645253" cy="8461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Pandas live around the world in zoos and breeding centers 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02" y="1631408"/>
            <a:ext cx="4353635" cy="3309082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31" y="1631408"/>
            <a:ext cx="4067031" cy="3309082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Down Arrow Callout 4"/>
          <p:cNvSpPr/>
          <p:nvPr/>
        </p:nvSpPr>
        <p:spPr>
          <a:xfrm>
            <a:off x="1603612" y="575366"/>
            <a:ext cx="3814549" cy="1017259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Callout 5"/>
          <p:cNvSpPr/>
          <p:nvPr/>
        </p:nvSpPr>
        <p:spPr>
          <a:xfrm>
            <a:off x="6209733" y="579529"/>
            <a:ext cx="3893022" cy="1013096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Breeding center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465</Words>
  <Application>Microsoft Office PowerPoint</Application>
  <PresentationFormat>Widescreen</PresentationFormat>
  <Paragraphs>70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Bernard MT Condensed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256</cp:revision>
  <dcterms:created xsi:type="dcterms:W3CDTF">2018-02-23T09:12:24Z</dcterms:created>
  <dcterms:modified xsi:type="dcterms:W3CDTF">2018-05-09T09:32:07Z</dcterms:modified>
</cp:coreProperties>
</file>